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5" r:id="rId2"/>
    <p:sldId id="320" r:id="rId3"/>
    <p:sldId id="310" r:id="rId4"/>
    <p:sldId id="321" r:id="rId5"/>
    <p:sldId id="322" r:id="rId6"/>
    <p:sldId id="323" r:id="rId7"/>
    <p:sldId id="325" r:id="rId8"/>
    <p:sldId id="324" r:id="rId9"/>
    <p:sldId id="326" r:id="rId10"/>
    <p:sldId id="327" r:id="rId11"/>
    <p:sldId id="330" r:id="rId12"/>
    <p:sldId id="329" r:id="rId13"/>
    <p:sldId id="328" r:id="rId14"/>
    <p:sldId id="331" r:id="rId15"/>
    <p:sldId id="332" r:id="rId16"/>
  </p:sldIdLst>
  <p:sldSz cx="12188825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9" autoAdjust="0"/>
  </p:normalViewPr>
  <p:slideViewPr>
    <p:cSldViewPr showGuides="1">
      <p:cViewPr varScale="1">
        <p:scale>
          <a:sx n="86" d="100"/>
          <a:sy n="86" d="100"/>
        </p:scale>
        <p:origin x="562" y="67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10/11/2021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10/11/2021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10/11/2021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10/11/2021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10/11/2021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10/11/2021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10/11/2021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erghati@ut.ac.i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0012" y="304800"/>
            <a:ext cx="8915398" cy="2895600"/>
          </a:xfrm>
        </p:spPr>
        <p:txBody>
          <a:bodyPr>
            <a:normAutofit/>
          </a:bodyPr>
          <a:lstStyle/>
          <a:p>
            <a:pPr algn="ctr" rtl="1"/>
            <a:r>
              <a:rPr lang="fa-IR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کنفرانس دانشگاه شهید بهشتی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</a:br>
            <a:br>
              <a:rPr 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</a:br>
            <a:r>
              <a:rPr lang="fa-IR" sz="4800" b="1" dirty="0">
                <a:solidFill>
                  <a:schemeClr val="accent5">
                    <a:lumMod val="75000"/>
                  </a:schemeClr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قواعد فقهی در اخلاق در پژوهش </a:t>
            </a:r>
            <a:br>
              <a:rPr lang="en-US" sz="1600" dirty="0"/>
            </a:br>
            <a:b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</a:b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0812" y="4953000"/>
            <a:ext cx="6260977" cy="1219200"/>
          </a:xfrm>
        </p:spPr>
        <p:txBody>
          <a:bodyPr>
            <a:normAutofit fontScale="40000" lnSpcReduction="20000"/>
          </a:bodyPr>
          <a:lstStyle/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51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دکتر سید طه مرقاتی خویی</a:t>
            </a:r>
            <a:endParaRPr lang="en-US" sz="5100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5100" b="1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دانشیار دانشکده حقوق دانشگاه تهران</a:t>
            </a:r>
            <a:endParaRPr lang="en-US" sz="5100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r-TR" sz="5100" b="1" u="sng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merghat</a:t>
            </a:r>
            <a:r>
              <a:rPr lang="en-US" sz="5100" b="1" u="sng" dirty="0"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i@ut.ac.ir</a:t>
            </a:r>
            <a:endParaRPr lang="en-US" sz="5100" dirty="0">
              <a:solidFill>
                <a:schemeClr val="tx1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r>
              <a:rPr lang="it-IT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کاربرد قاعده فقهی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2209800"/>
            <a:ext cx="10972800" cy="4114801"/>
          </a:xfrm>
        </p:spPr>
        <p:txBody>
          <a:bodyPr/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انجام کلیه تعهدات و شروط تعیین شده توسط پژوهشگر</a:t>
            </a:r>
            <a:endParaRPr lang="en-US" sz="32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b="1" dirty="0">
                <a:solidFill>
                  <a:schemeClr val="tx1">
                    <a:lumMod val="9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در پژوهش هایی که آزمودنی، انسانی یا حیوانی است و یا پژوهش به نحوی با محیط زیست ارتباط دارد از طرف کمیته علمی و اخلاق تعهداتی در قالب شروط ضمن قرار داد پژوهش معین  می شود و پژوهشگر آن را می پذیرد؛مثلا برای شرکت کنندگان در پژوهش اطلاعات کافی داده  شود و یا ایمنی آنها تامین گردد و رضایت آگاهانه گرفته شود و ....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قاعده المومنون ع</a:t>
            </a:r>
            <a:r>
              <a:rPr lang="fa-IR" sz="6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 شروطهم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09800"/>
            <a:ext cx="11277600" cy="4114801"/>
          </a:xfrm>
        </p:spPr>
        <p:txBody>
          <a:bodyPr/>
          <a:lstStyle/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قاعدة المؤمنون عند شروطهم‌</a:t>
            </a:r>
            <a:endParaRPr lang="en-US" sz="3600" b="1" dirty="0">
              <a:solidFill>
                <a:schemeClr val="accent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« المؤمنون عند شروطهم» از عموماتی است که عمل به شرط بر طرف قرار داد که شروط را پذیرفته لازم الاجراست و در صورت عدم اجرا توسط مشروط علیه، اصل قرارداد باطل می شود و در پژوهش ها در صورت عمل نکردن بر شروط باید پژوهش بلافاصله متوقف شود و هر گونه خسارت ناشی از عدم رعایت شروط توسط پژوهشگر جبران گردد.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3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741612" y="381000"/>
            <a:ext cx="9144001" cy="1371600"/>
          </a:xfrm>
        </p:spPr>
        <p:txBody>
          <a:bodyPr>
            <a:normAutofit/>
          </a:bodyPr>
          <a:lstStyle/>
          <a:p>
            <a:pPr marL="2286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دلیل قاعده المومنون عند شروطهم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3" y="1981200"/>
            <a:ext cx="10972800" cy="4114801"/>
          </a:xfrm>
        </p:spPr>
        <p:txBody>
          <a:bodyPr/>
          <a:lstStyle/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r>
              <a:rPr lang="fa-IR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قاعده لاضرر دلیل اجرای قاعده « المومنون عند شروطهم» </a:t>
            </a:r>
          </a:p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a-I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اگر رعایت شروط در حدی باشد که در صورت رعایت نکردن توسط مجری موجب ضرر به محیط زیست یا افراد شرکت کننده در طرح باشد بنابر قاعده فقهی « لا ضرر » که برگرفته از حدیث معروف « لاضرر و لا ضرار فی الاسلام» اولا طرح باید متوقف شود و ثانیا مباشر ضرر که همان پژوهشگر است جبران خسارت کند.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32012" y="152400"/>
            <a:ext cx="9144001" cy="1371600"/>
          </a:xfrm>
        </p:spPr>
        <p:txBody>
          <a:bodyPr>
            <a:normAutofit/>
          </a:bodyPr>
          <a:lstStyle/>
          <a:p>
            <a:pPr marL="2286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کاربرد قاعده 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412" y="1752600"/>
            <a:ext cx="11353800" cy="4114801"/>
          </a:xfrm>
        </p:spPr>
        <p:txBody>
          <a:bodyPr>
            <a:normAutofit fontScale="92500" lnSpcReduction="20000"/>
          </a:bodyPr>
          <a:lstStyle/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32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فقه محيط زيست و اخلاق زيستی در حفاظت از آب          </a:t>
            </a:r>
          </a:p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a-IR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محیط زیست طبیعی به مفهوم تمامی عناصر جاندار  یا بی جان طبیعی پیرامون انسان، شامل تمامی سطح زمین و جو اطراف آن است، اما بدون تردید، یکی از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مهم ترین و مؤثرترین عوامل آب است. قرآن در اهمیت این ماده حیاتی می فرماید:</a:t>
            </a:r>
            <a:r>
              <a:rPr lang="fa-I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وجعلنا من الماء کل شيء حیّ( انبیاء: 30) </a:t>
            </a:r>
          </a:p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a-IR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 نیز تأثیر پاک کنندگی آب و میکروب زدایی آن.« و انزلنا من السماء ماءاً طهوراً» آب به عنوان یک ماده حیاتی متعلق به همه موجودات اعم انسان و حیوان و  نباتات است لذا استفاده بی رویه از آن و آلوده ساختن آن عملی حرام و ممنوع است.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55812" y="76200"/>
            <a:ext cx="9144001" cy="1371600"/>
          </a:xfrm>
        </p:spPr>
        <p:txBody>
          <a:bodyPr>
            <a:normAutofit/>
          </a:bodyPr>
          <a:lstStyle/>
          <a:p>
            <a:pPr marL="2286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قاعده عدالت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447800"/>
            <a:ext cx="10972800" cy="4419601"/>
          </a:xfrm>
        </p:spPr>
        <p:txBody>
          <a:bodyPr>
            <a:normAutofit fontScale="92500" lnSpcReduction="20000"/>
          </a:bodyPr>
          <a:lstStyle/>
          <a:p>
            <a:pPr marL="2286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اصل عدالت در محیط زیست ( خودداری از اسراف) عدالت از جمله بنیادي ترین اصول حاکم بر نظام طبیعت و رفتار انسان است. </a:t>
            </a:r>
          </a:p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منظور از عدالت در طبیعت که از آن به عدالت تکوینی نیز یاد می شود، آفرینش دارای نظم و ضابطه</a:t>
            </a:r>
            <a:r>
              <a:rPr lang="fa-IR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ست به گونه ای که هیچ نقص و نقصانی در آن مشاهده نمی شود. برای حفظ این نظام متوازن ضروری از همه مواهب موجود در طبیعت همه موجودات بهره مند شوند و لذا مصرف به میزان یا گونه ای که سبب بر هم خوردن تعادل چرخه طبیعت شود،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خلاف عدالت تکوینی و نوعی ستم بر آن به حساب می آید. </a:t>
            </a:r>
          </a:p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از این رو در فقه اسراف در استفاده از آب عمل ممنوعی است؛ زیرا، تعادل طبیعت را بر هم زده، با عدالت تکوینی خداوند ناسازگار است.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4412" y="228600"/>
            <a:ext cx="9144001" cy="1371600"/>
          </a:xfrm>
        </p:spPr>
        <p:txBody>
          <a:bodyPr>
            <a:normAutofit/>
          </a:bodyPr>
          <a:lstStyle/>
          <a:p>
            <a:pPr marL="22860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قاعده لاضرر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905000"/>
            <a:ext cx="10972800" cy="4114801"/>
          </a:xfrm>
        </p:spPr>
        <p:txBody>
          <a:bodyPr/>
          <a:lstStyle/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اصل</a:t>
            </a:r>
            <a:r>
              <a:rPr lang="fa-I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ضرر نرساندن: ( آلودن نکردن آب) </a:t>
            </a:r>
          </a:p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fa-IR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آلوده سازی طبیعت و منابع آن که از یک سو، سبب انباشت آلاینده ها در طبیعت شده، از سوی دیگر، زمینه تخریب تدریجی طبیعت و از بین رفتن منابع و ذخایر آن را فراهم می کند؛ بر همزننده عدالت تکوینی طبیعت است. قاعده لاضرر دلالت دارد بر این که هر گونه ایجاد آلودگی در محیط ضرر رساندن به نسل فعلی و آتی است و عملی حرام است و حاکمیت باید از این ضرر رساندن جلوگیری  و  سیستم قضایی باید با متخلفان بر خورد کند.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60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قواعد فقهی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2209800"/>
            <a:ext cx="10972800" cy="4114801"/>
          </a:xfrm>
        </p:spPr>
        <p:txBody>
          <a:bodyPr/>
          <a:lstStyle/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solidFill>
                  <a:schemeClr val="accent4"/>
                </a:solidFill>
                <a:effectLst/>
                <a:highlight>
                  <a:srgbClr val="FFFF00"/>
                </a:highlight>
                <a:ea typeface="Calibri" panose="020F0502020204030204" pitchFamily="34" charset="0"/>
                <a:cs typeface="Sakkal Majalla" panose="02000000000000000000" pitchFamily="2" charset="-78"/>
              </a:rPr>
              <a:t>در این گفت و گوی علمی دو دسته قاعده بررسی می شود: </a:t>
            </a:r>
            <a:endParaRPr lang="en-US" sz="3200" b="1" dirty="0">
              <a:solidFill>
                <a:schemeClr val="accent4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الف: قواعد فقهی در ارتباط با اخلاق در پژوهش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ب:</a:t>
            </a:r>
            <a:r>
              <a:rPr lang="fa-I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قواعد فقهی در ارتباط با ضرورت رعایت اخلاق در موضوعات پژوهشی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436812" y="304800"/>
            <a:ext cx="9144001" cy="1371600"/>
          </a:xfrm>
        </p:spPr>
        <p:txBody>
          <a:bodyPr>
            <a:normAutofit/>
          </a:bodyPr>
          <a:lstStyle/>
          <a:p>
            <a:pPr algn="r" rtl="1"/>
            <a:r>
              <a:rPr lang="fa-IR" sz="5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Sakkal Majalla" panose="02000000000000000000" pitchFamily="2" charset="-78"/>
              </a:rPr>
              <a:t>تعریف قاعده فقهی</a:t>
            </a:r>
            <a:endParaRPr lang="en-US" sz="54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12812" y="1828800"/>
            <a:ext cx="10591800" cy="4419600"/>
          </a:xfrm>
        </p:spPr>
        <p:txBody>
          <a:bodyPr>
            <a:normAutofit lnSpcReduction="10000"/>
          </a:bodyPr>
          <a:lstStyle/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آیت الله خویی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fa-IR" sz="28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قاعده فقهی را چنین تعریف می کند:           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قواعد فقهی قواعدی است که در  راه به دست آوردن احکام شرعی الهی واقع می شوند، ولی این استفاده از باب استنباط و توسیط نبوده بلکه از باب تطبیق است.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    </a:t>
            </a: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تعریف دکتر محقق داماد: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قاعدۀ فقهى، فرمولى بسيار كلى است كه منشأ استنباط احكام محدودتر واقع مى‌شود و اختصاص به يك مورد خاص ندارد، بلكه مبناى احكام مختلف و متعدد قرار مى‌گيرد.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فایده قواعد فقهی</a:t>
            </a:r>
            <a:b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2209800"/>
            <a:ext cx="10972800" cy="4114801"/>
          </a:xfrm>
        </p:spPr>
        <p:txBody>
          <a:bodyPr/>
          <a:lstStyle/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600" b="1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بر  مطالعه  قواعد فقهی چه فایده ای مترتب است؟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قواعد فقه زیربنا و اساس فقه و حقوق اسلامی را تشکیل می دهد که شناخت آن، در جهت رسیدن به مرحله استنباط و درک مسائل فقهی خصوصا استنتاج احکام شرعی مسائل مستحدثه، دارای اهمیتی فوق العاده است 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کاربرد قاعده فقهی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5612" y="2209800"/>
            <a:ext cx="11277600" cy="4114801"/>
          </a:xfrm>
        </p:spPr>
        <p:txBody>
          <a:bodyPr>
            <a:normAutofit lnSpcReduction="10000"/>
          </a:bodyPr>
          <a:lstStyle/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2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اخلاق در  پژوهش و  مالکیت فکری و معنوی یافته های پژوهشی      </a:t>
            </a:r>
            <a:endParaRPr lang="en-US" sz="32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200" b="1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519112" indent="-285750" algn="just" rtl="1">
              <a:lnSpc>
                <a:spcPct val="115000"/>
              </a:lnSpc>
              <a:spcBef>
                <a:spcPts val="0"/>
              </a:spcBef>
            </a:pP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یکی از مشکلاتی که در عرصه پژوهش وجود دارد. اطمینان از صحت استناد اثر پژوهشی به عرضه کننده آن است و مصون بودن اثر از سرقت علمی است.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این مسئله نو ظهور و به اصطلاح فقهی مستحدثه با به کار گیری قاعده فقهی قابل حل است.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055812" y="8138"/>
            <a:ext cx="9144001" cy="1371600"/>
          </a:xfrm>
        </p:spPr>
        <p:txBody>
          <a:bodyPr>
            <a:normAutofit/>
          </a:bodyPr>
          <a:lstStyle/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قاعده احترام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6612" y="1379738"/>
            <a:ext cx="10972800" cy="5410200"/>
          </a:xfrm>
        </p:spPr>
        <p:txBody>
          <a:bodyPr>
            <a:noAutofit/>
          </a:bodyPr>
          <a:lstStyle/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قاعدة احترام مال المسلم و عمله‌                   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مفهوم قاعده این است که مال  وعمل مسلمان باید مصون از هر گونه تصرف مجانی و تعدی باشد.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پژوهش فعل انسان است و حاصل آن فعل یافتۀ پژوهشی است که به صورت کتاب یا مقاله یا اختراع و یا یک محصول علمی دیگر عرضه می شود و  از نظر معنوی و مادی متعلق به پژوهشگر است و کسی بدون اذن او حق تصرف در آن را ندارد و  حرام است و  اگر کسی به حقوق صاحب اثر تعدی کند از نظر کیفری و مدنی قابل پیگیری است.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37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دلیل قاعده احترام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2209800"/>
            <a:ext cx="10972800" cy="4114801"/>
          </a:xfrm>
        </p:spPr>
        <p:txBody>
          <a:bodyPr>
            <a:normAutofit/>
          </a:bodyPr>
          <a:lstStyle/>
          <a:p>
            <a:pPr marL="4762" marR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یکی از ادله قاعده احترام علاوه بر روایات قاعده لاضرر است.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چون با تعدی به حقوق صاحب اثر بر او  و جامعه ضرر  وارد می شود.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286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شیخ انصاری در این باره می نویسد: هر عملی که به سفارش دیگری از عاملی صادر شود تا غرضی حاصل گردد باید عوض آن توسط سفارش دهنده به عامل پرداخت شود بنابر قاعده احترام و لاضرر.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762" marR="0" indent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(المکاسب: البیع، ص 103)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دلیل قاعده احترام</a:t>
            </a:r>
            <a:endParaRPr lang="en-US" sz="6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2209800"/>
            <a:ext cx="10972800" cy="4114801"/>
          </a:xfrm>
        </p:spPr>
        <p:txBody>
          <a:bodyPr/>
          <a:lstStyle/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دو دلیل روایی برای قاعده احترام: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«حرمة ماله كحرمة دمه»</a:t>
            </a:r>
            <a:r>
              <a:rPr lang="fa-IR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در تشبیه مال به خون اشاره به اهتمام ویژه به حفظ اموال و افعال انسان ها از جانب شارع است.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«لا يحل مال امرئ مسلم إلّا عن طيب نفسه»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6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fa-IR" sz="6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اثر حقوقی قاعده</a:t>
            </a:r>
            <a:endParaRPr lang="en-US" sz="6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60412" y="2209800"/>
            <a:ext cx="11201400" cy="4114801"/>
          </a:xfrm>
        </p:spPr>
        <p:txBody>
          <a:bodyPr>
            <a:normAutofit fontScale="92500"/>
          </a:bodyPr>
          <a:lstStyle/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3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در صورت کشف سرقت علمی از نظر شرعی و حقوقی چه مجازاتی در انتظار  پژوهشگر نماست؟   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   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از نظر حقوق مدنی باید کلیه امتیازات علمی سلب و پرداخت های مالی مسترد گردد .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marL="233362" marR="0" indent="0" algn="just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 از نظر کیفری این سرقت علمی افشا گردد تا جلوی جرم های بعدی گرفته شود و به عنوان تعزیز جرایمی از طرف کمیته های داوری تعیین گردد و احیانا به صورت موقت محدودیت ها و محرومیت ها برای خاطی در نظر گرفته شود.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92</TotalTime>
  <Words>1178</Words>
  <Application>Microsoft Office PowerPoint</Application>
  <PresentationFormat>Custom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Sakkal Majalla</vt:lpstr>
      <vt:lpstr>Digital Blue Tunnel 16x9</vt:lpstr>
      <vt:lpstr>کنفرانس دانشگاه شهید بهشتی  قواعد فقهی در اخلاق در پژوهش   </vt:lpstr>
      <vt:lpstr>قواعد فقهی</vt:lpstr>
      <vt:lpstr>تعریف قاعده فقهی</vt:lpstr>
      <vt:lpstr>فایده قواعد فقهی </vt:lpstr>
      <vt:lpstr> کاربرد قاعده فقهی</vt:lpstr>
      <vt:lpstr>قاعده احترام</vt:lpstr>
      <vt:lpstr>دلیل قاعده احترام</vt:lpstr>
      <vt:lpstr>دلیل قاعده احترام</vt:lpstr>
      <vt:lpstr> اثر حقوقی قاعده</vt:lpstr>
      <vt:lpstr>کاربرد قاعده فقهی</vt:lpstr>
      <vt:lpstr>قاعده المومنون عند شروطهم</vt:lpstr>
      <vt:lpstr>دلیل قاعده المومنون عند شروطهم</vt:lpstr>
      <vt:lpstr>کاربرد قاعده </vt:lpstr>
      <vt:lpstr>قاعده عدالت</vt:lpstr>
      <vt:lpstr>قاعده لاضرر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کنفرانس دانشگاه شهید بهشتی</dc:title>
  <dc:creator>Savadonline</dc:creator>
  <cp:lastModifiedBy>Savadonline</cp:lastModifiedBy>
  <cp:revision>23</cp:revision>
  <dcterms:created xsi:type="dcterms:W3CDTF">2021-10-11T17:06:04Z</dcterms:created>
  <dcterms:modified xsi:type="dcterms:W3CDTF">2021-10-11T18:38:44Z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